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8" r:id="rId4"/>
    <p:sldId id="257" r:id="rId5"/>
    <p:sldId id="260" r:id="rId6"/>
    <p:sldId id="263" r:id="rId7"/>
    <p:sldId id="261" r:id="rId8"/>
    <p:sldId id="259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C93EE-89DB-4156-A87E-33FBE492775D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835A-094D-47B8-84A6-34A0B1D54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7906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C93EE-89DB-4156-A87E-33FBE492775D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835A-094D-47B8-84A6-34A0B1D54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3932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C93EE-89DB-4156-A87E-33FBE492775D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835A-094D-47B8-84A6-34A0B1D54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5141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C93EE-89DB-4156-A87E-33FBE492775D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835A-094D-47B8-84A6-34A0B1D54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3573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C93EE-89DB-4156-A87E-33FBE492775D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835A-094D-47B8-84A6-34A0B1D54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849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C93EE-89DB-4156-A87E-33FBE492775D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835A-094D-47B8-84A6-34A0B1D54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8829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C93EE-89DB-4156-A87E-33FBE492775D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835A-094D-47B8-84A6-34A0B1D54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7518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C93EE-89DB-4156-A87E-33FBE492775D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835A-094D-47B8-84A6-34A0B1D54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5726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C93EE-89DB-4156-A87E-33FBE492775D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835A-094D-47B8-84A6-34A0B1D54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83731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C93EE-89DB-4156-A87E-33FBE492775D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835A-094D-47B8-84A6-34A0B1D54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6923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C93EE-89DB-4156-A87E-33FBE492775D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B8835A-094D-47B8-84A6-34A0B1D54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3783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5C93EE-89DB-4156-A87E-33FBE492775D}" type="datetimeFigureOut">
              <a:rPr lang="fr-FR" smtClean="0"/>
              <a:t>20/06/2026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B8835A-094D-47B8-84A6-34A0B1D545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6656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19256" cy="634082"/>
          </a:xfrm>
        </p:spPr>
        <p:txBody>
          <a:bodyPr>
            <a:normAutofit fontScale="90000"/>
          </a:bodyPr>
          <a:lstStyle/>
          <a:p>
            <a:r>
              <a:rPr lang="fr-FR" i="1" dirty="0" smtClean="0"/>
              <a:t>LA MANNE Exode 16</a:t>
            </a:r>
            <a:endParaRPr lang="fr-FR" i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328580" y="764704"/>
            <a:ext cx="8784976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préambule que nous enseigne le contexte :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épart de l’Egypte dans quelles conditions?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uelles étaient leurs conditions alimentaires?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Depuis combien de jours ils </a:t>
            </a:r>
            <a:r>
              <a:rPr lang="fr-FR" sz="2400" b="1" dirty="0">
                <a:latin typeface="Arial" panose="020B0604020202020204" pitchFamily="34" charset="0"/>
                <a:cs typeface="Arial" panose="020B0604020202020204" pitchFamily="34" charset="0"/>
              </a:rPr>
              <a:t>é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taient partis?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Qu’avaient-ils vécu?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Qu’est-ce qui motive la réclamation des israélites?</a:t>
            </a:r>
          </a:p>
          <a:p>
            <a:pPr marL="0" indent="0">
              <a:buNone/>
            </a:pPr>
            <a:r>
              <a:rPr lang="fr-FR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&gt; 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Qu’est-ce que Dieu veut transmettre en priorité ?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Quelle stratégie (déjà mise en œuvre en Egypte) Dieu met en place?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fr-FR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Comment comprenons-nous cela pour nos vies?</a:t>
            </a:r>
          </a:p>
          <a:p>
            <a:pPr marL="0" indent="0">
              <a:buNone/>
            </a:pPr>
            <a:r>
              <a:rPr lang="fr-FR" sz="2800" b="1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fr-FR" sz="28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endParaRPr lang="fr-FR" sz="2800" b="1" dirty="0" smtClean="0">
              <a:solidFill>
                <a:srgbClr val="00B05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fr-FR" sz="36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6274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19256" cy="634082"/>
          </a:xfrm>
        </p:spPr>
        <p:txBody>
          <a:bodyPr>
            <a:normAutofit fontScale="90000"/>
          </a:bodyPr>
          <a:lstStyle/>
          <a:p>
            <a:r>
              <a:rPr lang="fr-FR" i="1" dirty="0" smtClean="0"/>
              <a:t>LA MANNE Exode 16</a:t>
            </a:r>
            <a:endParaRPr lang="fr-FR" i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51520" y="908720"/>
            <a:ext cx="8496944" cy="5760640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sz="41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Plan Matériel </a:t>
            </a:r>
            <a:r>
              <a:rPr lang="fr-FR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dirty="0" smtClean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 16v17-23  la manne nous enseigne plusieurs choses principales </a:t>
            </a:r>
            <a:r>
              <a:rPr lang="fr-F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6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points</a:t>
            </a:r>
          </a:p>
          <a:p>
            <a:r>
              <a:rPr lang="fr-F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  Dieu pourvoit pour chaque famille mais il faut aller la chercher  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elle est donnée, mais c’est par un «travail», une action humaine que l’on peut en jouir, et on doit la transformer </a:t>
            </a:r>
          </a:p>
          <a:p>
            <a:r>
              <a:rPr lang="fr-FR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Chacun en ramassait pour la famille et donnait le surplus en partageant avec ceux qui avait moins 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(Paul dit en 2Cor 8v14-15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que le superflu doit servir à celui qui en manque, ainsi s’établit l’égalité !)</a:t>
            </a:r>
          </a:p>
          <a:p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Au v18 on mesurait la quantité précise : 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notion de cercle fermé &gt; combien est assez, gestion responsable de ce que DIEU DONNE</a:t>
            </a:r>
            <a:endParaRPr lang="fr-FR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Elle ne durait qu’une journée </a:t>
            </a:r>
            <a:r>
              <a:rPr lang="fr-FR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!  Matt 6v34 </a:t>
            </a:r>
            <a:r>
              <a:rPr lang="fr-FR" sz="31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sz="3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(ne vous inquiétez pas du lendemain, à chaque jour suffit sa peine)</a:t>
            </a:r>
            <a:endParaRPr lang="fr-FR" sz="31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318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19256" cy="634082"/>
          </a:xfrm>
        </p:spPr>
        <p:txBody>
          <a:bodyPr>
            <a:noAutofit/>
          </a:bodyPr>
          <a:lstStyle/>
          <a:p>
            <a:r>
              <a:rPr lang="fr-FR" i="1" dirty="0" smtClean="0"/>
              <a:t>LA MANNE Exode 16</a:t>
            </a:r>
            <a:endParaRPr lang="fr-FR" i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251520" y="1169368"/>
            <a:ext cx="8640960" cy="5688632"/>
          </a:xfrm>
        </p:spPr>
        <p:txBody>
          <a:bodyPr>
            <a:normAutofit fontScale="85000" lnSpcReduction="20000"/>
          </a:bodyPr>
          <a:lstStyle/>
          <a:p>
            <a:r>
              <a:rPr lang="fr-F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  Dieu pourvoit pour le shabbat, et elle ne pourrit pas le 7</a:t>
            </a:r>
            <a:r>
              <a:rPr lang="fr-FR" b="1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ème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 jour, au travers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à la fois d’une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  </a:t>
            </a:r>
            <a:r>
              <a:rPr lang="fr-FR" b="1" dirty="0" smtClean="0"/>
              <a:t>« 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gestion de la provision» et de l’obéissance 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montrer que 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foi dans les principes de la Parole transcende 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lois naturelles et nous amène dans le « repos »!</a:t>
            </a:r>
            <a:endParaRPr lang="fr-FR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Celle qui a été déposée dans l’arche n’a jamais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pourri : 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 n’y a pas dans ce que Dieu donne pour notre subsistance de distinction pour LUI entre matériel et spirituel, IL est 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Esprit.</a:t>
            </a:r>
            <a:endParaRPr lang="fr-FR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fr-FR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fr-FR" dirty="0"/>
              <a:t> </a:t>
            </a:r>
            <a:r>
              <a:rPr lang="fr-FR" b="1" dirty="0" smtClean="0"/>
              <a:t>Elle a été à disposition pendant 40 ans, dans des lieux différents, des circonstances diverses, indépendamment du contexte d’obéissance, politique, économique, mais  chaque jour pour nourrir environ 2-3 millions de personnes, mais a cessé en 1 jour! 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960707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634082"/>
          </a:xfrm>
        </p:spPr>
        <p:txBody>
          <a:bodyPr>
            <a:normAutofit fontScale="90000"/>
          </a:bodyPr>
          <a:lstStyle/>
          <a:p>
            <a:r>
              <a:rPr lang="fr-FR" i="1" dirty="0" smtClean="0"/>
              <a:t>LA MANNE Exode 16</a:t>
            </a:r>
            <a:endParaRPr lang="fr-FR" i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616624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fr-FR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Enseignement de Vie 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fr-F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31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FR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31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Discerner que l’utilisation de toutes les ressources données sont essentielles pour le connaître et révèlent notre cœur.</a:t>
            </a:r>
          </a:p>
          <a:p>
            <a:r>
              <a:rPr lang="fr-FR" dirty="0" err="1" smtClean="0"/>
              <a:t>Deut</a:t>
            </a:r>
            <a:r>
              <a:rPr lang="fr-FR" dirty="0" smtClean="0"/>
              <a:t> 8v1 à 5 Souviens-toi </a:t>
            </a:r>
            <a:r>
              <a:rPr lang="fr-FR" dirty="0"/>
              <a:t>de tout le chemin que l’Eternel, ton Dieu, t’a fait faire pendant ces 40 années dans le désert. Il voulait t’humilier et te mettre à l’épreuve </a:t>
            </a:r>
            <a:r>
              <a:rPr lang="fr-FR" b="1" dirty="0"/>
              <a:t>pour connaître les dispositions de ton cœur et savoir si tu respecterais ou non ses </a:t>
            </a:r>
            <a:r>
              <a:rPr lang="fr-FR" b="1" dirty="0" smtClean="0"/>
              <a:t>commandements. </a:t>
            </a:r>
            <a:r>
              <a:rPr lang="fr-FR" dirty="0" smtClean="0"/>
              <a:t>Il </a:t>
            </a:r>
            <a:r>
              <a:rPr lang="fr-FR" dirty="0"/>
              <a:t>t’a humilié, il t’a fait connaître la faim et il t’a nourri de la manne, que tu ne connaissais pas et que tes ancêtres non plus n’avaient pas connue, </a:t>
            </a:r>
            <a:r>
              <a:rPr lang="fr-FR" b="1" dirty="0"/>
              <a:t>afin de t’apprendre que l’homme ne vit pas de pain seulement, mais de tout ce qui sort de la bouche de </a:t>
            </a:r>
            <a:r>
              <a:rPr lang="fr-FR" b="1" dirty="0" smtClean="0"/>
              <a:t>l’Eternel</a:t>
            </a:r>
            <a:r>
              <a:rPr lang="fr-FR" dirty="0" smtClean="0"/>
              <a:t>. </a:t>
            </a:r>
            <a:r>
              <a:rPr lang="fr-FR" b="1" dirty="0" smtClean="0">
                <a:solidFill>
                  <a:srgbClr val="FF0000"/>
                </a:solidFill>
              </a:rPr>
              <a:t>Pendant </a:t>
            </a:r>
            <a:r>
              <a:rPr lang="fr-FR" b="1" dirty="0">
                <a:solidFill>
                  <a:srgbClr val="FF0000"/>
                </a:solidFill>
              </a:rPr>
              <a:t>ces 40 années, ton vêtement ne s’est pas usé sur toi et ton pied n’a pas enflé.</a:t>
            </a:r>
          </a:p>
          <a:p>
            <a:r>
              <a:rPr lang="fr-FR" sz="2000" b="1" dirty="0" smtClean="0">
                <a:solidFill>
                  <a:srgbClr val="FF0000"/>
                </a:solidFill>
              </a:rPr>
              <a:t> </a:t>
            </a:r>
            <a:r>
              <a:rPr lang="fr-FR" b="1" dirty="0" smtClean="0">
                <a:solidFill>
                  <a:srgbClr val="FF0000"/>
                </a:solidFill>
              </a:rPr>
              <a:t> </a:t>
            </a:r>
            <a:r>
              <a:rPr lang="fr-FR" b="1" dirty="0">
                <a:solidFill>
                  <a:srgbClr val="FF0000"/>
                </a:solidFill>
              </a:rPr>
              <a:t>Reconnais dans ton cœur que l’Eternel, ton Dieu, t’éduque comme un homme éduque son enfant</a:t>
            </a:r>
            <a:r>
              <a:rPr lang="fr-FR" b="1" dirty="0" smtClean="0">
                <a:solidFill>
                  <a:srgbClr val="FF0000"/>
                </a:solidFill>
              </a:rPr>
              <a:t>.</a:t>
            </a:r>
            <a:endParaRPr lang="fr-F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028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11560" y="19294"/>
            <a:ext cx="8219256" cy="634082"/>
          </a:xfrm>
        </p:spPr>
        <p:txBody>
          <a:bodyPr>
            <a:normAutofit fontScale="90000"/>
          </a:bodyPr>
          <a:lstStyle/>
          <a:p>
            <a:r>
              <a:rPr lang="fr-FR" i="1" dirty="0" smtClean="0"/>
              <a:t>LA MANNE Exode 16</a:t>
            </a:r>
            <a:endParaRPr lang="fr-FR" i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79512" y="620688"/>
            <a:ext cx="8784976" cy="5976664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fr-FR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Enseignement de Vie 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fr-F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L’analogie avec la Parole qui est Jésus : </a:t>
            </a:r>
            <a:endParaRPr lang="fr-FR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Jean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6v32  Mais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Jésus leur répondit : - Vraiment, je vous l’assure :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ce n’est pas Moïse qui vous a donné le pain venu du ciel, c’est mon Père qui vous donne le pain du ciel, le vrai pain.</a:t>
            </a:r>
          </a:p>
          <a:p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Car 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le pain qui vient de Dieu, c’est celui qui descend du ciel et qui donne la vie au </a:t>
            </a:r>
            <a:r>
              <a:rPr lang="fr-FR" b="1" dirty="0" smtClean="0">
                <a:latin typeface="Arial" panose="020B0604020202020204" pitchFamily="34" charset="0"/>
                <a:cs typeface="Arial" panose="020B0604020202020204" pitchFamily="34" charset="0"/>
              </a:rPr>
              <a:t>monde</a:t>
            </a: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pourquoi le pain </a:t>
            </a:r>
            <a:r>
              <a:rPr lang="fr-FR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a-t-il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une signification si particulière?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La tentation de Jésus : Satan utilise la pain pour répondre à la faim, mais Jésus répond que le vrai pain est la Parole de Dieu.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Au passage pourquoi la viande n’a pas le même statut que le pain?</a:t>
            </a:r>
          </a:p>
          <a:p>
            <a:pPr marL="0" indent="0">
              <a:buNone/>
            </a:pP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290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611560" y="19294"/>
            <a:ext cx="8219256" cy="634082"/>
          </a:xfrm>
        </p:spPr>
        <p:txBody>
          <a:bodyPr>
            <a:normAutofit fontScale="90000"/>
          </a:bodyPr>
          <a:lstStyle/>
          <a:p>
            <a:r>
              <a:rPr lang="fr-FR" i="1" dirty="0" smtClean="0"/>
              <a:t>LA MANNE Exode 16</a:t>
            </a:r>
            <a:endParaRPr lang="fr-FR" i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79512" y="620688"/>
            <a:ext cx="8784976" cy="6048672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fr-FR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Enseignement de Vie 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Jésus le répète en Matt 6v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25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 C’est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pourquoi je vous dis: Ne vous inquiétez pas de ce que vous mangerez </a:t>
            </a:r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et boirez </a:t>
            </a:r>
            <a:r>
              <a:rPr lang="fr-FR" dirty="0">
                <a:latin typeface="Arial" panose="020B0604020202020204" pitchFamily="34" charset="0"/>
                <a:cs typeface="Arial" panose="020B0604020202020204" pitchFamily="34" charset="0"/>
              </a:rPr>
              <a:t>pour vivre, ni de ce dont vous habillerez votre corps. </a:t>
            </a:r>
            <a:r>
              <a:rPr lang="fr-F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Vie </a:t>
            </a:r>
            <a:r>
              <a:rPr lang="fr-F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n’est-elle pas plus que la nourriture et le corps plus que le vêtement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fr-F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Est-ce 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seulement la Parole, la Sainte Cène, dont il est parlé dans le </a:t>
            </a:r>
            <a:r>
              <a:rPr lang="fr-FR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otre Père (Matt 6v11 donne nous ,notre pain quotidien) ou ceci concerne TOUT ce qui contribue à notre existence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Est-ce dans ma compréhension il y a une différence, du dualisme entre les éléments cultuels et matériels?</a:t>
            </a:r>
          </a:p>
          <a:p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Réalisons que l’Esprit vit au et dans notre quotidien?</a:t>
            </a:r>
            <a:endParaRPr lang="fr-FR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Quelle est mon implication et organisation pour assimiler ma subsistance éternelle </a:t>
            </a:r>
            <a:r>
              <a:rPr lang="fr-FR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je crois cela?</a:t>
            </a:r>
            <a:endParaRPr lang="fr-FR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540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634082"/>
          </a:xfrm>
        </p:spPr>
        <p:txBody>
          <a:bodyPr>
            <a:normAutofit fontScale="90000"/>
          </a:bodyPr>
          <a:lstStyle/>
          <a:p>
            <a:r>
              <a:rPr lang="fr-FR" i="1" dirty="0" smtClean="0"/>
              <a:t>LA MANNE Exode 16</a:t>
            </a:r>
            <a:endParaRPr lang="fr-FR" i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616624"/>
          </a:xfrm>
        </p:spPr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fr-FR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Enseignement de Vie 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fr-F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Ex16v18 : le partage et le don à autrui :</a:t>
            </a:r>
          </a:p>
          <a:p>
            <a:pPr lvl="1"/>
            <a:r>
              <a:rPr lang="fr-FR" dirty="0" smtClean="0">
                <a:latin typeface="Arial" panose="020B0604020202020204" pitchFamily="34" charset="0"/>
                <a:cs typeface="Arial" panose="020B0604020202020204" pitchFamily="34" charset="0"/>
              </a:rPr>
              <a:t>Qui est mon  « disciple », ce que j’ai reçu doit être partagé, sinon ce qui m’a été confié pour mon prochain risque de  « puer », pourrir, mais si je le donne, ce sera un facteur de multiplication dans mon pays</a:t>
            </a:r>
            <a:endParaRPr lang="fr-FR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fr-FR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 V 28/29 Quelle est ma position théologique vis à vis du Shabbat ?</a:t>
            </a:r>
          </a:p>
          <a:p>
            <a:pPr marL="742950" lvl="2" indent="-342900"/>
            <a:r>
              <a:rPr lang="fr-F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Je dois poser sincèrement cette question au Saint Esprit et apprendre des décisions en conséquence</a:t>
            </a:r>
          </a:p>
          <a:p>
            <a:r>
              <a:rPr lang="fr-FR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</a:t>
            </a:r>
            <a:r>
              <a:rPr lang="fr-FR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Jean </a:t>
            </a:r>
            <a:r>
              <a:rPr lang="fr-FR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6v58 </a:t>
            </a:r>
            <a:r>
              <a:rPr lang="fr-FR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C’est ici le pain descendu du ciel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. Il n’est pas comme celui que vos ancêtres ont mangé ; eux, ils sont morts ; mais celui qui mange ce pain-ci vivra pour </a:t>
            </a:r>
            <a:r>
              <a:rPr lang="fr-F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toujours &gt; </a:t>
            </a:r>
            <a:r>
              <a:rPr lang="fr-FR" sz="28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 je me concentre que sur le matériel (c’est-à-dire que c’est ma préoccupation essentielle) je vais « mourir » &gt; quelle est mon regard sur la vie?</a:t>
            </a:r>
            <a:endParaRPr lang="fr-FR" sz="28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fr-FR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31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108487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634082"/>
          </a:xfrm>
        </p:spPr>
        <p:txBody>
          <a:bodyPr>
            <a:normAutofit fontScale="90000"/>
          </a:bodyPr>
          <a:lstStyle/>
          <a:p>
            <a:r>
              <a:rPr lang="fr-FR" i="1" dirty="0" smtClean="0"/>
              <a:t>LA MANNE Exode 16</a:t>
            </a:r>
            <a:endParaRPr lang="fr-FR" i="1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179512" y="908720"/>
            <a:ext cx="8712968" cy="5616624"/>
          </a:xfrm>
        </p:spPr>
        <p:txBody>
          <a:bodyPr>
            <a:normAutofit fontScale="85000" lnSpcReduction="10000"/>
          </a:bodyPr>
          <a:lstStyle/>
          <a:p>
            <a:pPr marL="0" lvl="0" indent="0">
              <a:buNone/>
            </a:pPr>
            <a:r>
              <a:rPr lang="fr-FR" sz="3600" b="1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Application pédagogique 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de la manne en 3 phases pour le </a:t>
            </a:r>
            <a:r>
              <a:rPr lang="fr-FR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discipulat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pour toute transmission : </a:t>
            </a:r>
            <a:endParaRPr lang="fr-F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fr-F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Désert &gt; 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manne à disposition &gt; temps de formation, subsistance assurée.</a:t>
            </a:r>
            <a:endParaRPr lang="fr-F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fr-F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Entrée dans la terre promise 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&gt; arrêt mais récolte sans culture (fruit du travail d’un autre)  &gt;  période de sécurité, validation, participation.</a:t>
            </a:r>
            <a:endParaRPr lang="fr-F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fr-FR" sz="3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Etablissement dans la terre promise </a:t>
            </a:r>
            <a:r>
              <a:rPr lang="fr-FR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&gt; récolte du fruit de son travail selon les règles &gt; autonomie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2239171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495</Words>
  <Application>Microsoft Office PowerPoint</Application>
  <PresentationFormat>Affichage à l'écran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LA MANNE Exode 16</vt:lpstr>
      <vt:lpstr>LA MANNE Exode 16</vt:lpstr>
      <vt:lpstr>LA MANNE Exode 16</vt:lpstr>
      <vt:lpstr>LA MANNE Exode 16</vt:lpstr>
      <vt:lpstr>LA MANNE Exode 16</vt:lpstr>
      <vt:lpstr>LA MANNE Exode 16</vt:lpstr>
      <vt:lpstr>LA MANNE Exode 16</vt:lpstr>
      <vt:lpstr>LA MANNE Exode 16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MANNE Exode 16</dc:title>
  <dc:creator>admin</dc:creator>
  <cp:lastModifiedBy>admin</cp:lastModifiedBy>
  <cp:revision>15</cp:revision>
  <dcterms:created xsi:type="dcterms:W3CDTF">2026-06-20T16:04:08Z</dcterms:created>
  <dcterms:modified xsi:type="dcterms:W3CDTF">2026-06-20T22:24:37Z</dcterms:modified>
</cp:coreProperties>
</file>