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72F496A8-A537-41C2-BACD-9C2991AF1377}" type="datetimeFigureOut">
              <a:rPr lang="fr-FR" smtClean="0"/>
              <a:t>21/06/2026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09F42FB-A493-4040-B843-150423CB0AFC}" type="slidenum">
              <a:rPr lang="fr-FR" smtClean="0"/>
              <a:t>‹N°›</a:t>
            </a:fld>
            <a:endParaRPr lang="fr-FR"/>
          </a:p>
        </p:txBody>
      </p:sp>
    </p:spTree>
    <p:extLst>
      <p:ext uri="{BB962C8B-B14F-4D97-AF65-F5344CB8AC3E}">
        <p14:creationId xmlns:p14="http://schemas.microsoft.com/office/powerpoint/2010/main" val="19270900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2F496A8-A537-41C2-BACD-9C2991AF1377}" type="datetimeFigureOut">
              <a:rPr lang="fr-FR" smtClean="0"/>
              <a:t>21/06/2026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09F42FB-A493-4040-B843-150423CB0AFC}" type="slidenum">
              <a:rPr lang="fr-FR" smtClean="0"/>
              <a:t>‹N°›</a:t>
            </a:fld>
            <a:endParaRPr lang="fr-FR"/>
          </a:p>
        </p:txBody>
      </p:sp>
    </p:spTree>
    <p:extLst>
      <p:ext uri="{BB962C8B-B14F-4D97-AF65-F5344CB8AC3E}">
        <p14:creationId xmlns:p14="http://schemas.microsoft.com/office/powerpoint/2010/main" val="3109868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2F496A8-A537-41C2-BACD-9C2991AF1377}" type="datetimeFigureOut">
              <a:rPr lang="fr-FR" smtClean="0"/>
              <a:t>21/06/2026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09F42FB-A493-4040-B843-150423CB0AFC}" type="slidenum">
              <a:rPr lang="fr-FR" smtClean="0"/>
              <a:t>‹N°›</a:t>
            </a:fld>
            <a:endParaRPr lang="fr-FR"/>
          </a:p>
        </p:txBody>
      </p:sp>
    </p:spTree>
    <p:extLst>
      <p:ext uri="{BB962C8B-B14F-4D97-AF65-F5344CB8AC3E}">
        <p14:creationId xmlns:p14="http://schemas.microsoft.com/office/powerpoint/2010/main" val="3398460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2F496A8-A537-41C2-BACD-9C2991AF1377}" type="datetimeFigureOut">
              <a:rPr lang="fr-FR" smtClean="0"/>
              <a:t>21/06/2026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09F42FB-A493-4040-B843-150423CB0AFC}" type="slidenum">
              <a:rPr lang="fr-FR" smtClean="0"/>
              <a:t>‹N°›</a:t>
            </a:fld>
            <a:endParaRPr lang="fr-FR"/>
          </a:p>
        </p:txBody>
      </p:sp>
    </p:spTree>
    <p:extLst>
      <p:ext uri="{BB962C8B-B14F-4D97-AF65-F5344CB8AC3E}">
        <p14:creationId xmlns:p14="http://schemas.microsoft.com/office/powerpoint/2010/main" val="32188488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72F496A8-A537-41C2-BACD-9C2991AF1377}" type="datetimeFigureOut">
              <a:rPr lang="fr-FR" smtClean="0"/>
              <a:t>21/06/2026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09F42FB-A493-4040-B843-150423CB0AFC}" type="slidenum">
              <a:rPr lang="fr-FR" smtClean="0"/>
              <a:t>‹N°›</a:t>
            </a:fld>
            <a:endParaRPr lang="fr-FR"/>
          </a:p>
        </p:txBody>
      </p:sp>
    </p:spTree>
    <p:extLst>
      <p:ext uri="{BB962C8B-B14F-4D97-AF65-F5344CB8AC3E}">
        <p14:creationId xmlns:p14="http://schemas.microsoft.com/office/powerpoint/2010/main" val="11723079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2F496A8-A537-41C2-BACD-9C2991AF1377}" type="datetimeFigureOut">
              <a:rPr lang="fr-FR" smtClean="0"/>
              <a:t>21/06/2026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09F42FB-A493-4040-B843-150423CB0AFC}" type="slidenum">
              <a:rPr lang="fr-FR" smtClean="0"/>
              <a:t>‹N°›</a:t>
            </a:fld>
            <a:endParaRPr lang="fr-FR"/>
          </a:p>
        </p:txBody>
      </p:sp>
    </p:spTree>
    <p:extLst>
      <p:ext uri="{BB962C8B-B14F-4D97-AF65-F5344CB8AC3E}">
        <p14:creationId xmlns:p14="http://schemas.microsoft.com/office/powerpoint/2010/main" val="40608757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2F496A8-A537-41C2-BACD-9C2991AF1377}" type="datetimeFigureOut">
              <a:rPr lang="fr-FR" smtClean="0"/>
              <a:t>21/06/2026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09F42FB-A493-4040-B843-150423CB0AFC}" type="slidenum">
              <a:rPr lang="fr-FR" smtClean="0"/>
              <a:t>‹N°›</a:t>
            </a:fld>
            <a:endParaRPr lang="fr-FR"/>
          </a:p>
        </p:txBody>
      </p:sp>
    </p:spTree>
    <p:extLst>
      <p:ext uri="{BB962C8B-B14F-4D97-AF65-F5344CB8AC3E}">
        <p14:creationId xmlns:p14="http://schemas.microsoft.com/office/powerpoint/2010/main" val="21442024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72F496A8-A537-41C2-BACD-9C2991AF1377}" type="datetimeFigureOut">
              <a:rPr lang="fr-FR" smtClean="0"/>
              <a:t>21/06/2026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09F42FB-A493-4040-B843-150423CB0AFC}" type="slidenum">
              <a:rPr lang="fr-FR" smtClean="0"/>
              <a:t>‹N°›</a:t>
            </a:fld>
            <a:endParaRPr lang="fr-FR"/>
          </a:p>
        </p:txBody>
      </p:sp>
    </p:spTree>
    <p:extLst>
      <p:ext uri="{BB962C8B-B14F-4D97-AF65-F5344CB8AC3E}">
        <p14:creationId xmlns:p14="http://schemas.microsoft.com/office/powerpoint/2010/main" val="21629200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2F496A8-A537-41C2-BACD-9C2991AF1377}" type="datetimeFigureOut">
              <a:rPr lang="fr-FR" smtClean="0"/>
              <a:t>21/06/2026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09F42FB-A493-4040-B843-150423CB0AFC}" type="slidenum">
              <a:rPr lang="fr-FR" smtClean="0"/>
              <a:t>‹N°›</a:t>
            </a:fld>
            <a:endParaRPr lang="fr-FR"/>
          </a:p>
        </p:txBody>
      </p:sp>
    </p:spTree>
    <p:extLst>
      <p:ext uri="{BB962C8B-B14F-4D97-AF65-F5344CB8AC3E}">
        <p14:creationId xmlns:p14="http://schemas.microsoft.com/office/powerpoint/2010/main" val="22678776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72F496A8-A537-41C2-BACD-9C2991AF1377}" type="datetimeFigureOut">
              <a:rPr lang="fr-FR" smtClean="0"/>
              <a:t>21/06/2026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09F42FB-A493-4040-B843-150423CB0AFC}" type="slidenum">
              <a:rPr lang="fr-FR" smtClean="0"/>
              <a:t>‹N°›</a:t>
            </a:fld>
            <a:endParaRPr lang="fr-FR"/>
          </a:p>
        </p:txBody>
      </p:sp>
    </p:spTree>
    <p:extLst>
      <p:ext uri="{BB962C8B-B14F-4D97-AF65-F5344CB8AC3E}">
        <p14:creationId xmlns:p14="http://schemas.microsoft.com/office/powerpoint/2010/main" val="1039404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72F496A8-A537-41C2-BACD-9C2991AF1377}" type="datetimeFigureOut">
              <a:rPr lang="fr-FR" smtClean="0"/>
              <a:t>21/06/2026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09F42FB-A493-4040-B843-150423CB0AFC}" type="slidenum">
              <a:rPr lang="fr-FR" smtClean="0"/>
              <a:t>‹N°›</a:t>
            </a:fld>
            <a:endParaRPr lang="fr-FR"/>
          </a:p>
        </p:txBody>
      </p:sp>
    </p:spTree>
    <p:extLst>
      <p:ext uri="{BB962C8B-B14F-4D97-AF65-F5344CB8AC3E}">
        <p14:creationId xmlns:p14="http://schemas.microsoft.com/office/powerpoint/2010/main" val="27495734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F496A8-A537-41C2-BACD-9C2991AF1377}" type="datetimeFigureOut">
              <a:rPr lang="fr-FR" smtClean="0"/>
              <a:t>21/06/2026</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9F42FB-A493-4040-B843-150423CB0AFC}" type="slidenum">
              <a:rPr lang="fr-FR" smtClean="0"/>
              <a:t>‹N°›</a:t>
            </a:fld>
            <a:endParaRPr lang="fr-FR"/>
          </a:p>
        </p:txBody>
      </p:sp>
    </p:spTree>
    <p:extLst>
      <p:ext uri="{BB962C8B-B14F-4D97-AF65-F5344CB8AC3E}">
        <p14:creationId xmlns:p14="http://schemas.microsoft.com/office/powerpoint/2010/main" val="18962008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3527" y="47181"/>
            <a:ext cx="8496945" cy="6340197"/>
          </a:xfrm>
          <a:prstGeom prst="rect">
            <a:avLst/>
          </a:prstGeom>
        </p:spPr>
        <p:txBody>
          <a:bodyPr wrap="square">
            <a:spAutoFit/>
          </a:bodyPr>
          <a:lstStyle/>
          <a:p>
            <a:r>
              <a:rPr lang="fr-FR" sz="2800" b="1" dirty="0" smtClean="0">
                <a:solidFill>
                  <a:srgbClr val="00B050"/>
                </a:solidFill>
                <a:latin typeface="Arial" panose="020B0604020202020204" pitchFamily="34" charset="0"/>
                <a:cs typeface="Arial" panose="020B0604020202020204" pitchFamily="34" charset="0"/>
              </a:rPr>
              <a:t>Exode </a:t>
            </a:r>
            <a:r>
              <a:rPr lang="fr-FR" sz="2800" b="1" dirty="0" smtClean="0">
                <a:solidFill>
                  <a:srgbClr val="00B050"/>
                </a:solidFill>
                <a:latin typeface="Arial" panose="020B0604020202020204" pitchFamily="34" charset="0"/>
                <a:cs typeface="Arial" panose="020B0604020202020204" pitchFamily="34" charset="0"/>
              </a:rPr>
              <a:t>16</a:t>
            </a:r>
            <a:endParaRPr lang="fr-FR" sz="2800" b="1" dirty="0" smtClean="0">
              <a:solidFill>
                <a:srgbClr val="00B050"/>
              </a:solidFill>
              <a:latin typeface="Arial" panose="020B0604020202020204" pitchFamily="34" charset="0"/>
              <a:cs typeface="Arial" panose="020B0604020202020204" pitchFamily="34" charset="0"/>
            </a:endParaRPr>
          </a:p>
          <a:p>
            <a:r>
              <a:rPr lang="fr-FR" sz="2000" dirty="0">
                <a:latin typeface="Arial" panose="020B0604020202020204" pitchFamily="34" charset="0"/>
                <a:cs typeface="Arial" panose="020B0604020202020204" pitchFamily="34" charset="0"/>
              </a:rPr>
              <a:t>V</a:t>
            </a:r>
            <a:r>
              <a:rPr lang="fr-FR" sz="2000" dirty="0" smtClean="0">
                <a:latin typeface="Arial" panose="020B0604020202020204" pitchFamily="34" charset="0"/>
                <a:cs typeface="Arial" panose="020B0604020202020204" pitchFamily="34" charset="0"/>
              </a:rPr>
              <a:t>1 Toute </a:t>
            </a:r>
            <a:r>
              <a:rPr lang="fr-FR" sz="2000" dirty="0">
                <a:latin typeface="Arial" panose="020B0604020202020204" pitchFamily="34" charset="0"/>
                <a:cs typeface="Arial" panose="020B0604020202020204" pitchFamily="34" charset="0"/>
              </a:rPr>
              <a:t>l’assemblée des Israélites partit d’</a:t>
            </a:r>
            <a:r>
              <a:rPr lang="fr-FR" sz="2000" dirty="0" err="1">
                <a:latin typeface="Arial" panose="020B0604020202020204" pitchFamily="34" charset="0"/>
                <a:cs typeface="Arial" panose="020B0604020202020204" pitchFamily="34" charset="0"/>
              </a:rPr>
              <a:t>Elim</a:t>
            </a:r>
            <a:r>
              <a:rPr lang="fr-FR" sz="2000" dirty="0">
                <a:latin typeface="Arial" panose="020B0604020202020204" pitchFamily="34" charset="0"/>
                <a:cs typeface="Arial" panose="020B0604020202020204" pitchFamily="34" charset="0"/>
              </a:rPr>
              <a:t>, et ils arrivèrent au désert de Sin, qui est entre </a:t>
            </a:r>
            <a:r>
              <a:rPr lang="fr-FR" sz="2000" dirty="0" err="1">
                <a:latin typeface="Arial" panose="020B0604020202020204" pitchFamily="34" charset="0"/>
                <a:cs typeface="Arial" panose="020B0604020202020204" pitchFamily="34" charset="0"/>
              </a:rPr>
              <a:t>Elim</a:t>
            </a:r>
            <a:r>
              <a:rPr lang="fr-FR" sz="2000" dirty="0">
                <a:latin typeface="Arial" panose="020B0604020202020204" pitchFamily="34" charset="0"/>
                <a:cs typeface="Arial" panose="020B0604020202020204" pitchFamily="34" charset="0"/>
              </a:rPr>
              <a:t> et le Sinaï, le quinzième jour du deuxième mois après leur sortie d’Egypte.</a:t>
            </a:r>
          </a:p>
          <a:p>
            <a:r>
              <a:rPr lang="fr-FR" sz="2000" dirty="0">
                <a:latin typeface="Arial" panose="020B0604020202020204" pitchFamily="34" charset="0"/>
                <a:cs typeface="Arial" panose="020B0604020202020204" pitchFamily="34" charset="0"/>
              </a:rPr>
              <a:t>V</a:t>
            </a:r>
            <a:r>
              <a:rPr lang="fr-FR" sz="2000" dirty="0" smtClean="0">
                <a:latin typeface="Arial" panose="020B0604020202020204" pitchFamily="34" charset="0"/>
                <a:cs typeface="Arial" panose="020B0604020202020204" pitchFamily="34" charset="0"/>
              </a:rPr>
              <a:t>2  </a:t>
            </a:r>
            <a:r>
              <a:rPr lang="fr-FR" sz="2000" dirty="0">
                <a:latin typeface="Arial" panose="020B0604020202020204" pitchFamily="34" charset="0"/>
                <a:cs typeface="Arial" panose="020B0604020202020204" pitchFamily="34" charset="0"/>
              </a:rPr>
              <a:t>Toute l’assemblée des Israélites </a:t>
            </a:r>
            <a:r>
              <a:rPr lang="fr-FR" sz="2000" b="1" dirty="0">
                <a:solidFill>
                  <a:srgbClr val="FF0000"/>
                </a:solidFill>
                <a:latin typeface="Arial" panose="020B0604020202020204" pitchFamily="34" charset="0"/>
                <a:cs typeface="Arial" panose="020B0604020202020204" pitchFamily="34" charset="0"/>
              </a:rPr>
              <a:t>murmura contre Moïse et Aaron</a:t>
            </a:r>
            <a:r>
              <a:rPr lang="fr-FR" sz="2000" dirty="0">
                <a:latin typeface="Arial" panose="020B0604020202020204" pitchFamily="34" charset="0"/>
                <a:cs typeface="Arial" panose="020B0604020202020204" pitchFamily="34" charset="0"/>
              </a:rPr>
              <a:t> dans le désert.</a:t>
            </a:r>
          </a:p>
          <a:p>
            <a:r>
              <a:rPr lang="fr-FR" sz="2000" dirty="0" smtClean="0">
                <a:latin typeface="Arial" panose="020B0604020202020204" pitchFamily="34" charset="0"/>
                <a:cs typeface="Arial" panose="020B0604020202020204" pitchFamily="34" charset="0"/>
              </a:rPr>
              <a:t>V3 Les </a:t>
            </a:r>
            <a:r>
              <a:rPr lang="fr-FR" sz="2000" dirty="0">
                <a:latin typeface="Arial" panose="020B0604020202020204" pitchFamily="34" charset="0"/>
                <a:cs typeface="Arial" panose="020B0604020202020204" pitchFamily="34" charset="0"/>
              </a:rPr>
              <a:t>Israélites leur dirent: « Pourquoi ne sommes-nous pas morts de la main de l’Eternel en Egypte, </a:t>
            </a:r>
            <a:r>
              <a:rPr lang="fr-FR" sz="2000" b="1" dirty="0">
                <a:solidFill>
                  <a:srgbClr val="FF0000"/>
                </a:solidFill>
                <a:latin typeface="Arial" panose="020B0604020202020204" pitchFamily="34" charset="0"/>
                <a:cs typeface="Arial" panose="020B0604020202020204" pitchFamily="34" charset="0"/>
              </a:rPr>
              <a:t>quand nous étions assis près des marmites de viande, quand nous mangions </a:t>
            </a:r>
            <a:r>
              <a:rPr lang="fr-FR" sz="2000" b="1" dirty="0">
                <a:solidFill>
                  <a:srgbClr val="0070C0"/>
                </a:solidFill>
                <a:latin typeface="Arial" panose="020B0604020202020204" pitchFamily="34" charset="0"/>
                <a:cs typeface="Arial" panose="020B0604020202020204" pitchFamily="34" charset="0"/>
              </a:rPr>
              <a:t>du pain à </a:t>
            </a:r>
            <a:r>
              <a:rPr lang="fr-FR" sz="2000" b="1" dirty="0" smtClean="0">
                <a:solidFill>
                  <a:srgbClr val="0070C0"/>
                </a:solidFill>
                <a:latin typeface="Arial" panose="020B0604020202020204" pitchFamily="34" charset="0"/>
                <a:cs typeface="Arial" panose="020B0604020202020204" pitchFamily="34" charset="0"/>
              </a:rPr>
              <a:t>satiété</a:t>
            </a:r>
            <a:r>
              <a:rPr lang="fr-FR" sz="2000" dirty="0" smtClean="0">
                <a:latin typeface="Arial" panose="020B0604020202020204" pitchFamily="34" charset="0"/>
                <a:cs typeface="Arial" panose="020B0604020202020204" pitchFamily="34" charset="0"/>
              </a:rPr>
              <a:t>?</a:t>
            </a:r>
          </a:p>
          <a:p>
            <a:r>
              <a:rPr lang="fr-FR" sz="2000" dirty="0" smtClean="0">
                <a:latin typeface="Arial" panose="020B0604020202020204" pitchFamily="34" charset="0"/>
                <a:cs typeface="Arial" panose="020B0604020202020204" pitchFamily="34" charset="0"/>
              </a:rPr>
              <a:t>L’Eternel </a:t>
            </a:r>
            <a:r>
              <a:rPr lang="fr-FR" sz="2000" dirty="0">
                <a:latin typeface="Arial" panose="020B0604020202020204" pitchFamily="34" charset="0"/>
                <a:cs typeface="Arial" panose="020B0604020202020204" pitchFamily="34" charset="0"/>
              </a:rPr>
              <a:t>dit à Moïse: « Je vais faire pleuvoir du pain pour vous depuis</a:t>
            </a:r>
            <a:r>
              <a:rPr lang="fr-FR" sz="2000" b="1" dirty="0">
                <a:solidFill>
                  <a:srgbClr val="FF0000"/>
                </a:solidFill>
                <a:latin typeface="Arial" panose="020B0604020202020204" pitchFamily="34" charset="0"/>
                <a:cs typeface="Arial" panose="020B0604020202020204" pitchFamily="34" charset="0"/>
              </a:rPr>
              <a:t> le ciel</a:t>
            </a:r>
            <a:r>
              <a:rPr lang="fr-FR" sz="2000" dirty="0">
                <a:latin typeface="Arial" panose="020B0604020202020204" pitchFamily="34" charset="0"/>
                <a:cs typeface="Arial" panose="020B0604020202020204" pitchFamily="34" charset="0"/>
              </a:rPr>
              <a:t>. </a:t>
            </a:r>
            <a:r>
              <a:rPr lang="fr-FR" sz="2000" dirty="0" smtClean="0">
                <a:latin typeface="Arial" panose="020B0604020202020204" pitchFamily="34" charset="0"/>
                <a:cs typeface="Arial" panose="020B0604020202020204" pitchFamily="34" charset="0"/>
              </a:rPr>
              <a:t>Le </a:t>
            </a:r>
            <a:r>
              <a:rPr lang="fr-FR" sz="2000" dirty="0">
                <a:latin typeface="Arial" panose="020B0604020202020204" pitchFamily="34" charset="0"/>
                <a:cs typeface="Arial" panose="020B0604020202020204" pitchFamily="34" charset="0"/>
              </a:rPr>
              <a:t>peuple sortira et en ramassera </a:t>
            </a:r>
            <a:r>
              <a:rPr lang="fr-FR" sz="2000" b="1" dirty="0">
                <a:solidFill>
                  <a:srgbClr val="FF0000"/>
                </a:solidFill>
                <a:latin typeface="Arial" panose="020B0604020202020204" pitchFamily="34" charset="0"/>
                <a:cs typeface="Arial" panose="020B0604020202020204" pitchFamily="34" charset="0"/>
              </a:rPr>
              <a:t>chaque jour </a:t>
            </a:r>
            <a:r>
              <a:rPr lang="fr-FR" sz="2000" dirty="0">
                <a:latin typeface="Arial" panose="020B0604020202020204" pitchFamily="34" charset="0"/>
                <a:cs typeface="Arial" panose="020B0604020202020204" pitchFamily="34" charset="0"/>
              </a:rPr>
              <a:t>la quantité nécessaire. </a:t>
            </a:r>
            <a:endParaRPr lang="fr-FR" sz="2000" dirty="0" smtClean="0">
              <a:latin typeface="Arial" panose="020B0604020202020204" pitchFamily="34" charset="0"/>
              <a:cs typeface="Arial" panose="020B0604020202020204" pitchFamily="34" charset="0"/>
            </a:endParaRPr>
          </a:p>
          <a:p>
            <a:r>
              <a:rPr lang="fr-FR" sz="2000" b="1" dirty="0" smtClean="0">
                <a:solidFill>
                  <a:srgbClr val="FF0000"/>
                </a:solidFill>
                <a:latin typeface="Arial" panose="020B0604020202020204" pitchFamily="34" charset="0"/>
                <a:cs typeface="Arial" panose="020B0604020202020204" pitchFamily="34" charset="0"/>
              </a:rPr>
              <a:t>Ainsi</a:t>
            </a:r>
            <a:r>
              <a:rPr lang="fr-FR" sz="2000" b="1" dirty="0">
                <a:solidFill>
                  <a:srgbClr val="FF0000"/>
                </a:solidFill>
                <a:latin typeface="Arial" panose="020B0604020202020204" pitchFamily="34" charset="0"/>
                <a:cs typeface="Arial" panose="020B0604020202020204" pitchFamily="34" charset="0"/>
              </a:rPr>
              <a:t>, je le mettrai à l’épreuve </a:t>
            </a:r>
            <a:r>
              <a:rPr lang="fr-FR" sz="2000" dirty="0">
                <a:latin typeface="Arial" panose="020B0604020202020204" pitchFamily="34" charset="0"/>
                <a:cs typeface="Arial" panose="020B0604020202020204" pitchFamily="34" charset="0"/>
              </a:rPr>
              <a:t>et je verrai s’il suivra, ou non, ma loi.</a:t>
            </a:r>
          </a:p>
          <a:p>
            <a:r>
              <a:rPr lang="fr-FR" sz="2000" dirty="0" smtClean="0">
                <a:latin typeface="Arial" panose="020B0604020202020204" pitchFamily="34" charset="0"/>
                <a:cs typeface="Arial" panose="020B0604020202020204" pitchFamily="34" charset="0"/>
              </a:rPr>
              <a:t>V4 Le </a:t>
            </a:r>
            <a:r>
              <a:rPr lang="fr-FR" sz="2000" dirty="0">
                <a:latin typeface="Arial" panose="020B0604020202020204" pitchFamily="34" charset="0"/>
                <a:cs typeface="Arial" panose="020B0604020202020204" pitchFamily="34" charset="0"/>
              </a:rPr>
              <a:t>sixième jour, ils prépareront ce qu’ils auront apporté, c’est-à-dire le </a:t>
            </a:r>
            <a:r>
              <a:rPr lang="fr-FR" sz="2000" b="1" dirty="0">
                <a:solidFill>
                  <a:srgbClr val="FF0000"/>
                </a:solidFill>
                <a:latin typeface="Arial" panose="020B0604020202020204" pitchFamily="34" charset="0"/>
                <a:cs typeface="Arial" panose="020B0604020202020204" pitchFamily="34" charset="0"/>
              </a:rPr>
              <a:t>double</a:t>
            </a:r>
            <a:r>
              <a:rPr lang="fr-FR" sz="2000" dirty="0">
                <a:latin typeface="Arial" panose="020B0604020202020204" pitchFamily="34" charset="0"/>
                <a:cs typeface="Arial" panose="020B0604020202020204" pitchFamily="34" charset="0"/>
              </a:rPr>
              <a:t> de la portion ramassée chaque jour. </a:t>
            </a:r>
            <a:endParaRPr lang="fr-FR" sz="2000" dirty="0" smtClean="0">
              <a:latin typeface="Arial" panose="020B0604020202020204" pitchFamily="34" charset="0"/>
              <a:cs typeface="Arial" panose="020B0604020202020204" pitchFamily="34" charset="0"/>
            </a:endParaRPr>
          </a:p>
          <a:p>
            <a:endParaRPr lang="fr-FR" sz="2000" dirty="0">
              <a:latin typeface="Arial" panose="020B0604020202020204" pitchFamily="34" charset="0"/>
              <a:cs typeface="Arial" panose="020B0604020202020204" pitchFamily="34" charset="0"/>
            </a:endParaRPr>
          </a:p>
          <a:p>
            <a:r>
              <a:rPr lang="fr-FR" sz="2000" dirty="0" smtClean="0">
                <a:latin typeface="Arial" panose="020B0604020202020204" pitchFamily="34" charset="0"/>
                <a:cs typeface="Arial" panose="020B0604020202020204" pitchFamily="34" charset="0"/>
              </a:rPr>
              <a:t>V8  </a:t>
            </a:r>
            <a:r>
              <a:rPr lang="fr-FR" sz="2000" dirty="0">
                <a:latin typeface="Arial" panose="020B0604020202020204" pitchFamily="34" charset="0"/>
                <a:cs typeface="Arial" panose="020B0604020202020204" pitchFamily="34" charset="0"/>
              </a:rPr>
              <a:t>Moïse dit: « L’Eternel vous donnera ce soir de la viande à manger, et le matin </a:t>
            </a:r>
            <a:r>
              <a:rPr lang="fr-FR" sz="2000" b="1" dirty="0">
                <a:solidFill>
                  <a:srgbClr val="0070C0"/>
                </a:solidFill>
                <a:latin typeface="Arial" panose="020B0604020202020204" pitchFamily="34" charset="0"/>
                <a:cs typeface="Arial" panose="020B0604020202020204" pitchFamily="34" charset="0"/>
              </a:rPr>
              <a:t>du pain à satiété, </a:t>
            </a:r>
            <a:r>
              <a:rPr lang="fr-FR" sz="2000" dirty="0">
                <a:latin typeface="Arial" panose="020B0604020202020204" pitchFamily="34" charset="0"/>
                <a:cs typeface="Arial" panose="020B0604020202020204" pitchFamily="34" charset="0"/>
              </a:rPr>
              <a:t>parce qu’il a entendu les murmures que vous avez proférés contre lui. </a:t>
            </a:r>
            <a:endParaRPr lang="fr-FR" sz="2000" dirty="0" smtClean="0">
              <a:latin typeface="Arial" panose="020B0604020202020204" pitchFamily="34" charset="0"/>
              <a:cs typeface="Arial" panose="020B0604020202020204" pitchFamily="34" charset="0"/>
            </a:endParaRPr>
          </a:p>
          <a:p>
            <a:pPr marL="342900" indent="-342900">
              <a:buAutoNum type="arabicPlain" startAt="5"/>
            </a:pPr>
            <a:endParaRPr lang="fr-FR" dirty="0"/>
          </a:p>
        </p:txBody>
      </p:sp>
    </p:spTree>
    <p:extLst>
      <p:ext uri="{BB962C8B-B14F-4D97-AF65-F5344CB8AC3E}">
        <p14:creationId xmlns:p14="http://schemas.microsoft.com/office/powerpoint/2010/main" val="1559649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79406" y="260648"/>
            <a:ext cx="8685081" cy="6063198"/>
          </a:xfrm>
          <a:prstGeom prst="rect">
            <a:avLst/>
          </a:prstGeom>
        </p:spPr>
        <p:txBody>
          <a:bodyPr wrap="square">
            <a:spAutoFit/>
          </a:bodyPr>
          <a:lstStyle/>
          <a:p>
            <a:r>
              <a:rPr lang="fr-FR" sz="2800" b="1" dirty="0" smtClean="0">
                <a:solidFill>
                  <a:srgbClr val="00B050"/>
                </a:solidFill>
                <a:latin typeface="Arial" panose="020B0604020202020204" pitchFamily="34" charset="0"/>
                <a:cs typeface="Arial" panose="020B0604020202020204" pitchFamily="34" charset="0"/>
              </a:rPr>
              <a:t>Exode 16</a:t>
            </a:r>
            <a:endParaRPr lang="fr-FR" sz="2400" dirty="0" smtClean="0">
              <a:latin typeface="Arial" panose="020B0604020202020204" pitchFamily="34" charset="0"/>
              <a:cs typeface="Arial" panose="020B0604020202020204" pitchFamily="34" charset="0"/>
            </a:endParaRPr>
          </a:p>
          <a:p>
            <a:r>
              <a:rPr lang="fr-FR" sz="2400" dirty="0" smtClean="0">
                <a:latin typeface="Arial" panose="020B0604020202020204" pitchFamily="34" charset="0"/>
                <a:cs typeface="Arial" panose="020B0604020202020204" pitchFamily="34" charset="0"/>
              </a:rPr>
              <a:t>V16  </a:t>
            </a:r>
            <a:r>
              <a:rPr lang="fr-FR" sz="2400" dirty="0">
                <a:latin typeface="Arial" panose="020B0604020202020204" pitchFamily="34" charset="0"/>
                <a:cs typeface="Arial" panose="020B0604020202020204" pitchFamily="34" charset="0"/>
              </a:rPr>
              <a:t>Voici ce que l’Eternel a ordonné: Que chacun de vous en ramasse </a:t>
            </a:r>
            <a:r>
              <a:rPr lang="fr-FR" sz="2400" b="1" dirty="0">
                <a:solidFill>
                  <a:srgbClr val="FF0000"/>
                </a:solidFill>
                <a:latin typeface="Arial" panose="020B0604020202020204" pitchFamily="34" charset="0"/>
                <a:cs typeface="Arial" panose="020B0604020202020204" pitchFamily="34" charset="0"/>
              </a:rPr>
              <a:t>ce qu’il faut pour sa nourriture</a:t>
            </a:r>
            <a:r>
              <a:rPr lang="fr-FR" sz="2400" dirty="0">
                <a:latin typeface="Arial" panose="020B0604020202020204" pitchFamily="34" charset="0"/>
                <a:cs typeface="Arial" panose="020B0604020202020204" pitchFamily="34" charset="0"/>
              </a:rPr>
              <a:t>, une mesure de </a:t>
            </a:r>
            <a:r>
              <a:rPr lang="fr-FR" sz="2400" b="1" dirty="0">
                <a:solidFill>
                  <a:srgbClr val="FF0000"/>
                </a:solidFill>
                <a:latin typeface="Arial" panose="020B0604020202020204" pitchFamily="34" charset="0"/>
                <a:cs typeface="Arial" panose="020B0604020202020204" pitchFamily="34" charset="0"/>
              </a:rPr>
              <a:t>2</a:t>
            </a:r>
            <a:r>
              <a:rPr lang="fr-FR" sz="2400" dirty="0">
                <a:latin typeface="Arial" panose="020B0604020202020204" pitchFamily="34" charset="0"/>
                <a:cs typeface="Arial" panose="020B0604020202020204" pitchFamily="34" charset="0"/>
              </a:rPr>
              <a:t> litres </a:t>
            </a:r>
            <a:r>
              <a:rPr lang="fr-FR" sz="2400" b="1" dirty="0">
                <a:solidFill>
                  <a:srgbClr val="FF0000"/>
                </a:solidFill>
                <a:latin typeface="Arial" panose="020B0604020202020204" pitchFamily="34" charset="0"/>
                <a:cs typeface="Arial" panose="020B0604020202020204" pitchFamily="34" charset="0"/>
              </a:rPr>
              <a:t>par personne</a:t>
            </a:r>
            <a:r>
              <a:rPr lang="fr-FR" sz="2400" dirty="0">
                <a:latin typeface="Arial" panose="020B0604020202020204" pitchFamily="34" charset="0"/>
                <a:cs typeface="Arial" panose="020B0604020202020204" pitchFamily="34" charset="0"/>
              </a:rPr>
              <a:t>, suivant le nombre que vous êtes. Chacun en prendra pour ceux qui sont dans sa tente. »</a:t>
            </a:r>
          </a:p>
          <a:p>
            <a:r>
              <a:rPr lang="fr-FR" sz="2400" dirty="0" smtClean="0">
                <a:latin typeface="Arial" panose="020B0604020202020204" pitchFamily="34" charset="0"/>
                <a:cs typeface="Arial" panose="020B0604020202020204" pitchFamily="34" charset="0"/>
              </a:rPr>
              <a:t>V17  </a:t>
            </a:r>
            <a:r>
              <a:rPr lang="fr-FR" sz="2400" dirty="0">
                <a:latin typeface="Arial" panose="020B0604020202020204" pitchFamily="34" charset="0"/>
                <a:cs typeface="Arial" panose="020B0604020202020204" pitchFamily="34" charset="0"/>
              </a:rPr>
              <a:t>C’est ce que firent les Israélites, et ils en ramassèrent les uns plus, les autres moins.</a:t>
            </a:r>
          </a:p>
          <a:p>
            <a:r>
              <a:rPr lang="fr-FR" sz="2400" dirty="0" smtClean="0">
                <a:latin typeface="Arial" panose="020B0604020202020204" pitchFamily="34" charset="0"/>
                <a:cs typeface="Arial" panose="020B0604020202020204" pitchFamily="34" charset="0"/>
              </a:rPr>
              <a:t>V18  </a:t>
            </a:r>
            <a:r>
              <a:rPr lang="fr-FR" sz="2400" b="1" dirty="0">
                <a:solidFill>
                  <a:srgbClr val="FF0000"/>
                </a:solidFill>
                <a:latin typeface="Arial" panose="020B0604020202020204" pitchFamily="34" charset="0"/>
                <a:cs typeface="Arial" panose="020B0604020202020204" pitchFamily="34" charset="0"/>
              </a:rPr>
              <a:t>On mesurait ensuite la quantité précise</a:t>
            </a:r>
            <a:r>
              <a:rPr lang="fr-FR" sz="2400" dirty="0">
                <a:latin typeface="Arial" panose="020B0604020202020204" pitchFamily="34" charset="0"/>
                <a:cs typeface="Arial" panose="020B0604020202020204" pitchFamily="34" charset="0"/>
              </a:rPr>
              <a:t>; celui qui avait ramassé </a:t>
            </a:r>
            <a:r>
              <a:rPr lang="fr-FR" sz="2400" b="1" dirty="0">
                <a:solidFill>
                  <a:srgbClr val="FF0000"/>
                </a:solidFill>
                <a:latin typeface="Arial" panose="020B0604020202020204" pitchFamily="34" charset="0"/>
                <a:cs typeface="Arial" panose="020B0604020202020204" pitchFamily="34" charset="0"/>
              </a:rPr>
              <a:t>plus</a:t>
            </a:r>
            <a:r>
              <a:rPr lang="fr-FR" sz="2400" dirty="0">
                <a:latin typeface="Arial" panose="020B0604020202020204" pitchFamily="34" charset="0"/>
                <a:cs typeface="Arial" panose="020B0604020202020204" pitchFamily="34" charset="0"/>
              </a:rPr>
              <a:t> n’avait rien de trop, et celui qui avait ramassé </a:t>
            </a:r>
            <a:r>
              <a:rPr lang="fr-FR" sz="2400" b="1" dirty="0">
                <a:solidFill>
                  <a:srgbClr val="FF0000"/>
                </a:solidFill>
                <a:latin typeface="Arial" panose="020B0604020202020204" pitchFamily="34" charset="0"/>
                <a:cs typeface="Arial" panose="020B0604020202020204" pitchFamily="34" charset="0"/>
              </a:rPr>
              <a:t>moins</a:t>
            </a:r>
            <a:r>
              <a:rPr lang="fr-FR" sz="2400" dirty="0">
                <a:latin typeface="Arial" panose="020B0604020202020204" pitchFamily="34" charset="0"/>
                <a:cs typeface="Arial" panose="020B0604020202020204" pitchFamily="34" charset="0"/>
              </a:rPr>
              <a:t> n’en manquait pas. Chacun ramassait ce qu’il fallait pour sa nourriture</a:t>
            </a:r>
            <a:r>
              <a:rPr lang="fr-FR" sz="2400" dirty="0" smtClean="0">
                <a:latin typeface="Arial" panose="020B0604020202020204" pitchFamily="34" charset="0"/>
                <a:cs typeface="Arial" panose="020B0604020202020204" pitchFamily="34" charset="0"/>
              </a:rPr>
              <a:t>.</a:t>
            </a:r>
            <a:r>
              <a:rPr lang="fr-FR" sz="2400" dirty="0">
                <a:latin typeface="Arial" panose="020B0604020202020204" pitchFamily="34" charset="0"/>
                <a:cs typeface="Arial" panose="020B0604020202020204" pitchFamily="34" charset="0"/>
              </a:rPr>
              <a:t> </a:t>
            </a:r>
            <a:endParaRPr lang="fr-FR" sz="2400" dirty="0" smtClean="0">
              <a:latin typeface="Arial" panose="020B0604020202020204" pitchFamily="34" charset="0"/>
              <a:cs typeface="Arial" panose="020B0604020202020204" pitchFamily="34" charset="0"/>
            </a:endParaRPr>
          </a:p>
          <a:p>
            <a:r>
              <a:rPr lang="fr-FR" sz="2400" dirty="0">
                <a:latin typeface="Arial" panose="020B0604020202020204" pitchFamily="34" charset="0"/>
                <a:cs typeface="Arial" panose="020B0604020202020204" pitchFamily="34" charset="0"/>
              </a:rPr>
              <a:t>V</a:t>
            </a:r>
            <a:r>
              <a:rPr lang="fr-FR" sz="2400" dirty="0" smtClean="0">
                <a:latin typeface="Arial" panose="020B0604020202020204" pitchFamily="34" charset="0"/>
                <a:cs typeface="Arial" panose="020B0604020202020204" pitchFamily="34" charset="0"/>
              </a:rPr>
              <a:t>19  </a:t>
            </a:r>
            <a:r>
              <a:rPr lang="fr-FR" sz="2400" dirty="0">
                <a:latin typeface="Arial" panose="020B0604020202020204" pitchFamily="34" charset="0"/>
                <a:cs typeface="Arial" panose="020B0604020202020204" pitchFamily="34" charset="0"/>
              </a:rPr>
              <a:t>Moïse leur dit: « Que personne n’en laisse jusqu’au matin. »</a:t>
            </a:r>
          </a:p>
          <a:p>
            <a:r>
              <a:rPr lang="fr-FR" sz="2400" dirty="0" smtClean="0">
                <a:latin typeface="Arial" panose="020B0604020202020204" pitchFamily="34" charset="0"/>
                <a:cs typeface="Arial" panose="020B0604020202020204" pitchFamily="34" charset="0"/>
              </a:rPr>
              <a:t>V20  </a:t>
            </a:r>
            <a:r>
              <a:rPr lang="fr-FR" sz="2400" dirty="0">
                <a:latin typeface="Arial" panose="020B0604020202020204" pitchFamily="34" charset="0"/>
                <a:cs typeface="Arial" panose="020B0604020202020204" pitchFamily="34" charset="0"/>
              </a:rPr>
              <a:t>Ils n’écoutèrent pas Moïse et certains en laissèrent jusqu’au matin; </a:t>
            </a:r>
            <a:r>
              <a:rPr lang="fr-FR" sz="2400" b="1" dirty="0">
                <a:solidFill>
                  <a:srgbClr val="FF0000"/>
                </a:solidFill>
                <a:latin typeface="Arial" panose="020B0604020202020204" pitchFamily="34" charset="0"/>
                <a:cs typeface="Arial" panose="020B0604020202020204" pitchFamily="34" charset="0"/>
              </a:rPr>
              <a:t>mais il s’y mit des vers </a:t>
            </a:r>
            <a:r>
              <a:rPr lang="fr-FR" sz="2400" dirty="0">
                <a:latin typeface="Arial" panose="020B0604020202020204" pitchFamily="34" charset="0"/>
                <a:cs typeface="Arial" panose="020B0604020202020204" pitchFamily="34" charset="0"/>
              </a:rPr>
              <a:t>et cela devint infect. Moïse fut irrité contre ces gens</a:t>
            </a:r>
            <a:r>
              <a:rPr lang="fr-FR" sz="2400" dirty="0" smtClean="0">
                <a:latin typeface="Arial" panose="020B0604020202020204" pitchFamily="34" charset="0"/>
                <a:cs typeface="Arial" panose="020B0604020202020204" pitchFamily="34" charset="0"/>
              </a:rPr>
              <a:t>.</a:t>
            </a:r>
            <a:endParaRPr lang="fr-F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615158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3528" y="188640"/>
            <a:ext cx="8712968" cy="6878806"/>
          </a:xfrm>
          <a:prstGeom prst="rect">
            <a:avLst/>
          </a:prstGeom>
        </p:spPr>
        <p:txBody>
          <a:bodyPr wrap="square">
            <a:spAutoFit/>
          </a:bodyPr>
          <a:lstStyle/>
          <a:p>
            <a:r>
              <a:rPr lang="fr-FR" sz="2800" b="1" dirty="0" smtClean="0">
                <a:solidFill>
                  <a:srgbClr val="00B050"/>
                </a:solidFill>
                <a:latin typeface="Arial" panose="020B0604020202020204" pitchFamily="34" charset="0"/>
                <a:cs typeface="Arial" panose="020B0604020202020204" pitchFamily="34" charset="0"/>
              </a:rPr>
              <a:t>Exode 16</a:t>
            </a:r>
            <a:endParaRPr lang="fr-FR" sz="2800" dirty="0" smtClean="0">
              <a:latin typeface="Arial" panose="020B0604020202020204" pitchFamily="34" charset="0"/>
              <a:cs typeface="Arial" panose="020B0604020202020204" pitchFamily="34" charset="0"/>
            </a:endParaRPr>
          </a:p>
          <a:p>
            <a:r>
              <a:rPr lang="fr-FR" sz="2500" dirty="0" smtClean="0">
                <a:latin typeface="Arial" panose="020B0604020202020204" pitchFamily="34" charset="0"/>
                <a:cs typeface="Arial" panose="020B0604020202020204" pitchFamily="34" charset="0"/>
              </a:rPr>
              <a:t>V22   Le sixième jour, ils ramassèrent une double quantité de nourriture,</a:t>
            </a:r>
            <a:r>
              <a:rPr lang="fr-FR" sz="2500" b="1" dirty="0" smtClean="0">
                <a:solidFill>
                  <a:srgbClr val="FF0000"/>
                </a:solidFill>
                <a:latin typeface="Arial" panose="020B0604020202020204" pitchFamily="34" charset="0"/>
                <a:cs typeface="Arial" panose="020B0604020202020204" pitchFamily="34" charset="0"/>
              </a:rPr>
              <a:t> 4 </a:t>
            </a:r>
            <a:r>
              <a:rPr lang="fr-FR" sz="2500" dirty="0" smtClean="0">
                <a:latin typeface="Arial" panose="020B0604020202020204" pitchFamily="34" charset="0"/>
                <a:cs typeface="Arial" panose="020B0604020202020204" pitchFamily="34" charset="0"/>
              </a:rPr>
              <a:t>litres pour chacun. </a:t>
            </a:r>
            <a:endParaRPr lang="fr-FR" sz="2500" dirty="0" smtClean="0"/>
          </a:p>
          <a:p>
            <a:pPr lvl="0"/>
            <a:r>
              <a:rPr lang="fr-FR" sz="2500" dirty="0">
                <a:solidFill>
                  <a:prstClr val="black"/>
                </a:solidFill>
                <a:latin typeface="Arial" panose="020B0604020202020204" pitchFamily="34" charset="0"/>
                <a:cs typeface="Arial" panose="020B0604020202020204" pitchFamily="34" charset="0"/>
              </a:rPr>
              <a:t>V</a:t>
            </a:r>
            <a:r>
              <a:rPr lang="fr-FR" sz="2500" dirty="0" smtClean="0">
                <a:solidFill>
                  <a:prstClr val="black"/>
                </a:solidFill>
                <a:latin typeface="Arial" panose="020B0604020202020204" pitchFamily="34" charset="0"/>
                <a:cs typeface="Arial" panose="020B0604020202020204" pitchFamily="34" charset="0"/>
              </a:rPr>
              <a:t>23  </a:t>
            </a:r>
            <a:r>
              <a:rPr lang="fr-FR" sz="2500" dirty="0">
                <a:solidFill>
                  <a:prstClr val="black"/>
                </a:solidFill>
                <a:latin typeface="Arial" panose="020B0604020202020204" pitchFamily="34" charset="0"/>
                <a:cs typeface="Arial" panose="020B0604020202020204" pitchFamily="34" charset="0"/>
              </a:rPr>
              <a:t>Celui-ci leur dit: « C’est ce que l’Eternel a ordonné. Demain est le jour du repos, </a:t>
            </a:r>
            <a:r>
              <a:rPr lang="fr-FR" sz="2500" b="1" dirty="0">
                <a:solidFill>
                  <a:srgbClr val="FF0000"/>
                </a:solidFill>
                <a:latin typeface="Arial" panose="020B0604020202020204" pitchFamily="34" charset="0"/>
                <a:cs typeface="Arial" panose="020B0604020202020204" pitchFamily="34" charset="0"/>
              </a:rPr>
              <a:t>le sabbat </a:t>
            </a:r>
            <a:r>
              <a:rPr lang="fr-FR" sz="2500" dirty="0">
                <a:solidFill>
                  <a:prstClr val="black"/>
                </a:solidFill>
                <a:latin typeface="Arial" panose="020B0604020202020204" pitchFamily="34" charset="0"/>
                <a:cs typeface="Arial" panose="020B0604020202020204" pitchFamily="34" charset="0"/>
              </a:rPr>
              <a:t>consacré à l’Eternel</a:t>
            </a:r>
            <a:r>
              <a:rPr lang="fr-FR" sz="2500" b="1" dirty="0">
                <a:solidFill>
                  <a:srgbClr val="FF0000"/>
                </a:solidFill>
                <a:latin typeface="Arial" panose="020B0604020202020204" pitchFamily="34" charset="0"/>
                <a:cs typeface="Arial" panose="020B0604020202020204" pitchFamily="34" charset="0"/>
              </a:rPr>
              <a:t>. Faites cuire ce que vous avez à faire cuire, faites bouillir ce que vous avez à faire bouillir et mettez en réserve jusqu’au matin tout ce qui restera. </a:t>
            </a:r>
            <a:r>
              <a:rPr lang="fr-FR" sz="2500" dirty="0">
                <a:solidFill>
                  <a:prstClr val="black"/>
                </a:solidFill>
                <a:latin typeface="Arial" panose="020B0604020202020204" pitchFamily="34" charset="0"/>
                <a:cs typeface="Arial" panose="020B0604020202020204" pitchFamily="34" charset="0"/>
              </a:rPr>
              <a:t>»</a:t>
            </a:r>
          </a:p>
          <a:p>
            <a:pPr lvl="0"/>
            <a:r>
              <a:rPr lang="fr-FR" sz="2500" dirty="0">
                <a:solidFill>
                  <a:prstClr val="black"/>
                </a:solidFill>
                <a:latin typeface="Arial" panose="020B0604020202020204" pitchFamily="34" charset="0"/>
                <a:cs typeface="Arial" panose="020B0604020202020204" pitchFamily="34" charset="0"/>
              </a:rPr>
              <a:t>V</a:t>
            </a:r>
            <a:r>
              <a:rPr lang="fr-FR" sz="2500" dirty="0" smtClean="0">
                <a:solidFill>
                  <a:prstClr val="black"/>
                </a:solidFill>
                <a:latin typeface="Arial" panose="020B0604020202020204" pitchFamily="34" charset="0"/>
                <a:cs typeface="Arial" panose="020B0604020202020204" pitchFamily="34" charset="0"/>
              </a:rPr>
              <a:t>24  </a:t>
            </a:r>
            <a:r>
              <a:rPr lang="fr-FR" sz="2500" dirty="0">
                <a:solidFill>
                  <a:prstClr val="black"/>
                </a:solidFill>
                <a:latin typeface="Arial" panose="020B0604020202020204" pitchFamily="34" charset="0"/>
                <a:cs typeface="Arial" panose="020B0604020202020204" pitchFamily="34" charset="0"/>
              </a:rPr>
              <a:t>Ils le laissèrent jusqu’au matin, comme Moïse l’avait ordonné, et cela ne devint pas infect, il ne s’y mit pas de vers</a:t>
            </a:r>
            <a:r>
              <a:rPr lang="fr-FR" sz="2500" dirty="0" smtClean="0">
                <a:solidFill>
                  <a:prstClr val="black"/>
                </a:solidFill>
                <a:latin typeface="Arial" panose="020B0604020202020204" pitchFamily="34" charset="0"/>
                <a:cs typeface="Arial" panose="020B0604020202020204" pitchFamily="34" charset="0"/>
              </a:rPr>
              <a:t>.</a:t>
            </a:r>
          </a:p>
          <a:p>
            <a:pPr lvl="0"/>
            <a:endParaRPr lang="fr-FR" sz="2500" dirty="0">
              <a:solidFill>
                <a:prstClr val="black"/>
              </a:solidFill>
              <a:latin typeface="Arial" panose="020B0604020202020204" pitchFamily="34" charset="0"/>
              <a:cs typeface="Arial" panose="020B0604020202020204" pitchFamily="34" charset="0"/>
            </a:endParaRPr>
          </a:p>
          <a:p>
            <a:r>
              <a:rPr lang="fr-FR" sz="2500" dirty="0" smtClean="0">
                <a:latin typeface="Arial" panose="020B0604020202020204" pitchFamily="34" charset="0"/>
                <a:cs typeface="Arial" panose="020B0604020202020204" pitchFamily="34" charset="0"/>
              </a:rPr>
              <a:t>V29  </a:t>
            </a:r>
            <a:r>
              <a:rPr lang="fr-FR" sz="2500" dirty="0">
                <a:latin typeface="Arial" panose="020B0604020202020204" pitchFamily="34" charset="0"/>
                <a:cs typeface="Arial" panose="020B0604020202020204" pitchFamily="34" charset="0"/>
              </a:rPr>
              <a:t>Considérez que </a:t>
            </a:r>
            <a:r>
              <a:rPr lang="fr-FR" sz="2500" b="1" dirty="0">
                <a:solidFill>
                  <a:srgbClr val="FF0000"/>
                </a:solidFill>
                <a:latin typeface="Arial" panose="020B0604020202020204" pitchFamily="34" charset="0"/>
                <a:cs typeface="Arial" panose="020B0604020202020204" pitchFamily="34" charset="0"/>
              </a:rPr>
              <a:t>c’est l’Eternel qui vous a donné le sabbat</a:t>
            </a:r>
            <a:r>
              <a:rPr lang="fr-FR" sz="2500" dirty="0">
                <a:latin typeface="Arial" panose="020B0604020202020204" pitchFamily="34" charset="0"/>
                <a:cs typeface="Arial" panose="020B0604020202020204" pitchFamily="34" charset="0"/>
              </a:rPr>
              <a:t>. </a:t>
            </a:r>
            <a:r>
              <a:rPr lang="fr-FR" sz="2500" b="1" dirty="0">
                <a:solidFill>
                  <a:srgbClr val="FF0000"/>
                </a:solidFill>
                <a:latin typeface="Arial" panose="020B0604020202020204" pitchFamily="34" charset="0"/>
                <a:cs typeface="Arial" panose="020B0604020202020204" pitchFamily="34" charset="0"/>
              </a:rPr>
              <a:t>Voilà pourquoi, le sixième jour, il vous donne de la nourriture pour deux jours. </a:t>
            </a:r>
            <a:r>
              <a:rPr lang="fr-FR" sz="2500" dirty="0">
                <a:latin typeface="Arial" panose="020B0604020202020204" pitchFamily="34" charset="0"/>
                <a:cs typeface="Arial" panose="020B0604020202020204" pitchFamily="34" charset="0"/>
              </a:rPr>
              <a:t>Que chacun reste sous sa tente, que personne ne sorte de chez lui le septième jour. »</a:t>
            </a:r>
          </a:p>
          <a:p>
            <a:r>
              <a:rPr lang="fr-FR" sz="2000" dirty="0" smtClean="0">
                <a:latin typeface="Arial" panose="020B0604020202020204" pitchFamily="34" charset="0"/>
                <a:cs typeface="Arial" panose="020B0604020202020204" pitchFamily="34" charset="0"/>
              </a:rPr>
              <a:t>.</a:t>
            </a:r>
            <a:endParaRPr lang="fr-FR" sz="2000" dirty="0">
              <a:latin typeface="Arial" panose="020B0604020202020204" pitchFamily="34" charset="0"/>
              <a:cs typeface="Arial" panose="020B0604020202020204" pitchFamily="34" charset="0"/>
            </a:endParaRPr>
          </a:p>
          <a:p>
            <a:r>
              <a:rPr lang="fr-FR" dirty="0" smtClean="0"/>
              <a:t> </a:t>
            </a:r>
            <a:endParaRPr lang="fr-FR" dirty="0"/>
          </a:p>
        </p:txBody>
      </p:sp>
    </p:spTree>
    <p:extLst>
      <p:ext uri="{BB962C8B-B14F-4D97-AF65-F5344CB8AC3E}">
        <p14:creationId xmlns:p14="http://schemas.microsoft.com/office/powerpoint/2010/main" val="3586469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3528" y="188640"/>
            <a:ext cx="8352928" cy="7294305"/>
          </a:xfrm>
          <a:prstGeom prst="rect">
            <a:avLst/>
          </a:prstGeom>
        </p:spPr>
        <p:txBody>
          <a:bodyPr wrap="square">
            <a:spAutoFit/>
          </a:bodyPr>
          <a:lstStyle/>
          <a:p>
            <a:r>
              <a:rPr lang="fr-FR" sz="2800" b="1" dirty="0" smtClean="0">
                <a:solidFill>
                  <a:srgbClr val="00B050"/>
                </a:solidFill>
                <a:latin typeface="Arial" panose="020B0604020202020204" pitchFamily="34" charset="0"/>
                <a:cs typeface="Arial" panose="020B0604020202020204" pitchFamily="34" charset="0"/>
              </a:rPr>
              <a:t>Exode 16</a:t>
            </a:r>
            <a:endParaRPr lang="fr-FR" sz="2800" dirty="0">
              <a:latin typeface="Arial" panose="020B0604020202020204" pitchFamily="34" charset="0"/>
              <a:cs typeface="Arial" panose="020B0604020202020204" pitchFamily="34" charset="0"/>
            </a:endParaRPr>
          </a:p>
          <a:p>
            <a:r>
              <a:rPr lang="fr-FR" sz="2800" dirty="0">
                <a:latin typeface="Arial" panose="020B0604020202020204" pitchFamily="34" charset="0"/>
                <a:cs typeface="Arial" panose="020B0604020202020204" pitchFamily="34" charset="0"/>
              </a:rPr>
              <a:t>V30  Et le peuple se reposa le septième jour. </a:t>
            </a:r>
          </a:p>
          <a:p>
            <a:endParaRPr lang="fr-FR" sz="2000" dirty="0" smtClean="0">
              <a:latin typeface="Arial" panose="020B0604020202020204" pitchFamily="34" charset="0"/>
              <a:cs typeface="Arial" panose="020B0604020202020204" pitchFamily="34" charset="0"/>
            </a:endParaRPr>
          </a:p>
          <a:p>
            <a:r>
              <a:rPr lang="fr-FR" sz="2800" dirty="0">
                <a:latin typeface="Arial" panose="020B0604020202020204" pitchFamily="34" charset="0"/>
                <a:cs typeface="Arial" panose="020B0604020202020204" pitchFamily="34" charset="0"/>
              </a:rPr>
              <a:t>V</a:t>
            </a:r>
            <a:r>
              <a:rPr lang="fr-FR" sz="2800" dirty="0" smtClean="0">
                <a:latin typeface="Arial" panose="020B0604020202020204" pitchFamily="34" charset="0"/>
                <a:cs typeface="Arial" panose="020B0604020202020204" pitchFamily="34" charset="0"/>
              </a:rPr>
              <a:t>32   </a:t>
            </a:r>
            <a:r>
              <a:rPr lang="fr-FR" sz="2800" dirty="0">
                <a:latin typeface="Arial" panose="020B0604020202020204" pitchFamily="34" charset="0"/>
                <a:cs typeface="Arial" panose="020B0604020202020204" pitchFamily="34" charset="0"/>
              </a:rPr>
              <a:t>Moïse dit: « Voici ce que l’Eternel a ordonné: Qu’une mesure remplie de manne soit conservée pour vos descendants. Ainsi, ils verront le pain que je vous ai fait manger dans le désert après vous avoir fait sortir d’Egypte. </a:t>
            </a:r>
            <a:r>
              <a:rPr lang="fr-FR" sz="2800" dirty="0" smtClean="0">
                <a:latin typeface="Arial" panose="020B0604020202020204" pitchFamily="34" charset="0"/>
                <a:cs typeface="Arial" panose="020B0604020202020204" pitchFamily="34" charset="0"/>
              </a:rPr>
              <a:t>»</a:t>
            </a:r>
          </a:p>
          <a:p>
            <a:endParaRPr lang="fr-FR" sz="2800" dirty="0" smtClean="0">
              <a:latin typeface="Arial" panose="020B0604020202020204" pitchFamily="34" charset="0"/>
              <a:cs typeface="Arial" panose="020B0604020202020204" pitchFamily="34" charset="0"/>
            </a:endParaRPr>
          </a:p>
          <a:p>
            <a:r>
              <a:rPr lang="fr-FR" sz="2800" b="1" dirty="0">
                <a:solidFill>
                  <a:srgbClr val="FF0000"/>
                </a:solidFill>
                <a:latin typeface="Arial" panose="020B0604020202020204" pitchFamily="34" charset="0"/>
                <a:cs typeface="Arial" panose="020B0604020202020204" pitchFamily="34" charset="0"/>
              </a:rPr>
              <a:t>V35  Les Israélites mangèrent de la manne pendant 40 ans, jusqu’à leur arrivée dans un pays habité. Ils mangèrent de la manne jusqu’à leur arrivée aux frontières du pays de Canaan</a:t>
            </a:r>
            <a:endParaRPr lang="fr-FR" sz="2800" dirty="0">
              <a:latin typeface="Arial" panose="020B0604020202020204" pitchFamily="34" charset="0"/>
              <a:cs typeface="Arial" panose="020B0604020202020204" pitchFamily="34" charset="0"/>
            </a:endParaRPr>
          </a:p>
          <a:p>
            <a:r>
              <a:rPr lang="fr-FR" sz="2800" dirty="0" smtClean="0">
                <a:latin typeface="Arial" panose="020B0604020202020204" pitchFamily="34" charset="0"/>
                <a:cs typeface="Arial" panose="020B0604020202020204" pitchFamily="34" charset="0"/>
              </a:rPr>
              <a:t>V</a:t>
            </a:r>
            <a:r>
              <a:rPr lang="fr-FR" sz="2800" dirty="0">
                <a:latin typeface="Arial" panose="020B0604020202020204" pitchFamily="34" charset="0"/>
                <a:cs typeface="Arial" panose="020B0604020202020204" pitchFamily="34" charset="0"/>
              </a:rPr>
              <a:t>36  La mesure de 2 litres correspond à un dixième de la mesure étalon.</a:t>
            </a:r>
          </a:p>
          <a:p>
            <a:r>
              <a:rPr lang="fr-FR" sz="2800" dirty="0" smtClean="0">
                <a:latin typeface="Arial" panose="020B0604020202020204" pitchFamily="34" charset="0"/>
                <a:cs typeface="Arial" panose="020B0604020202020204" pitchFamily="34" charset="0"/>
              </a:rPr>
              <a:t>.</a:t>
            </a:r>
            <a:endParaRPr lang="fr-FR" sz="2800" dirty="0">
              <a:latin typeface="Arial" panose="020B0604020202020204" pitchFamily="34" charset="0"/>
              <a:cs typeface="Arial" panose="020B0604020202020204" pitchFamily="34" charset="0"/>
            </a:endParaRPr>
          </a:p>
          <a:p>
            <a:r>
              <a:rPr lang="fr-FR" sz="2800" dirty="0" smtClean="0">
                <a:latin typeface="Arial" panose="020B0604020202020204" pitchFamily="34" charset="0"/>
                <a:cs typeface="Arial" panose="020B0604020202020204" pitchFamily="34" charset="0"/>
              </a:rPr>
              <a:t> </a:t>
            </a:r>
            <a:endParaRPr lang="fr-FR"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4463710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TotalTime>
  <Words>150</Words>
  <Application>Microsoft Office PowerPoint</Application>
  <PresentationFormat>Affichage à l'écran (4:3)</PresentationFormat>
  <Paragraphs>32</Paragraphs>
  <Slides>4</Slides>
  <Notes>0</Notes>
  <HiddenSlides>0</HiddenSlides>
  <MMClips>0</MMClips>
  <ScaleCrop>false</ScaleCrop>
  <HeadingPairs>
    <vt:vector size="4" baseType="variant">
      <vt:variant>
        <vt:lpstr>Thème</vt:lpstr>
      </vt:variant>
      <vt:variant>
        <vt:i4>1</vt:i4>
      </vt:variant>
      <vt:variant>
        <vt:lpstr>Titres des diapositives</vt:lpstr>
      </vt:variant>
      <vt:variant>
        <vt:i4>4</vt:i4>
      </vt:variant>
    </vt:vector>
  </HeadingPairs>
  <TitlesOfParts>
    <vt:vector size="5" baseType="lpstr">
      <vt:lpstr>Thème Office</vt:lpstr>
      <vt:lpstr>Présentation PowerPoint</vt:lpstr>
      <vt:lpstr>Présentation PowerPoint</vt:lpstr>
      <vt:lpstr>Présentation PowerPoint</vt:lpstr>
      <vt:lpstr>Présentation PowerPoint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admin</dc:creator>
  <cp:lastModifiedBy>admin</cp:lastModifiedBy>
  <cp:revision>4</cp:revision>
  <dcterms:created xsi:type="dcterms:W3CDTF">2026-06-20T17:50:57Z</dcterms:created>
  <dcterms:modified xsi:type="dcterms:W3CDTF">2026-06-20T22:28:06Z</dcterms:modified>
</cp:coreProperties>
</file>